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sldIdLst>
    <p:sldId id="303" r:id="rId2"/>
    <p:sldId id="256" r:id="rId3"/>
    <p:sldId id="257" r:id="rId4"/>
    <p:sldId id="258" r:id="rId5"/>
    <p:sldId id="259" r:id="rId6"/>
    <p:sldId id="260" r:id="rId7"/>
    <p:sldId id="333" r:id="rId8"/>
    <p:sldId id="262" r:id="rId9"/>
    <p:sldId id="263" r:id="rId10"/>
    <p:sldId id="334" r:id="rId11"/>
    <p:sldId id="265" r:id="rId12"/>
    <p:sldId id="335" r:id="rId13"/>
    <p:sldId id="336" r:id="rId14"/>
    <p:sldId id="337" r:id="rId15"/>
    <p:sldId id="269" r:id="rId16"/>
    <p:sldId id="270" r:id="rId17"/>
    <p:sldId id="338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17DB12-7E83-7B4A-B1EA-628EFE31364B}">
          <p14:sldIdLst/>
        </p14:section>
        <p14:section name="BluB0X Section Header" id="{E846E4A4-0327-8246-ACB0-99947BF572A2}">
          <p14:sldIdLst/>
        </p14:section>
        <p14:section name="BluB0X Section Header" id="{D25D60EE-9CA5-7D4A-A3A4-D7125421A664}">
          <p14:sldIdLst>
            <p14:sldId id="303"/>
            <p14:sldId id="256"/>
            <p14:sldId id="257"/>
            <p14:sldId id="258"/>
            <p14:sldId id="259"/>
            <p14:sldId id="260"/>
            <p14:sldId id="333"/>
            <p14:sldId id="262"/>
            <p14:sldId id="263"/>
            <p14:sldId id="334"/>
            <p14:sldId id="265"/>
            <p14:sldId id="335"/>
            <p14:sldId id="336"/>
            <p14:sldId id="337"/>
            <p14:sldId id="269"/>
            <p14:sldId id="270"/>
            <p14:sldId id="338"/>
            <p14:sldId id="272"/>
            <p14:sldId id="273"/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BA"/>
    <a:srgbClr val="52B0E0"/>
    <a:srgbClr val="005BC8"/>
    <a:srgbClr val="003C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1"/>
    <p:restoredTop sz="95374"/>
  </p:normalViewPr>
  <p:slideViewPr>
    <p:cSldViewPr snapToGrid="0" snapToObjects="1">
      <p:cViewPr varScale="1">
        <p:scale>
          <a:sx n="117" d="100"/>
          <a:sy n="117" d="100"/>
        </p:scale>
        <p:origin x="864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4320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ED249-83D3-C94E-94AF-A7AA60A8E8E5}" type="datetimeFigureOut">
              <a:rPr lang="en-US" smtClean="0"/>
              <a:t>11/21/25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D8444-5E35-0042-9367-AC42BD1E3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2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D5DC2-463F-3B29-17AE-174207486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460382-A1B9-26CC-86B8-82B846AAD5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A50AE5-30C4-41E3-721E-CDA19DAE69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DCB5C3-00D8-BEF1-DC07-151FDAFAB8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CD8444-5E35-0042-9367-AC42BD1E3A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31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003C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63438" y="2572617"/>
            <a:ext cx="4265123" cy="171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50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388" y="1470392"/>
            <a:ext cx="10515600" cy="4930407"/>
          </a:xfrm>
        </p:spPr>
        <p:txBody>
          <a:bodyPr vert="eaVert"/>
          <a:lstStyle>
            <a:lvl1pPr marL="0" indent="0">
              <a:buNone/>
              <a:defRPr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8566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0" i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 marL="0" indent="0">
              <a:buNone/>
              <a:defRPr b="0" i="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 b="0" i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 b="0" i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 b="0" i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 b="0" i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5400000">
            <a:off x="11059332" y="5645610"/>
            <a:ext cx="1425331" cy="56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4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88" y="9893"/>
            <a:ext cx="10204935" cy="1325563"/>
          </a:xfrm>
        </p:spPr>
        <p:txBody>
          <a:bodyPr>
            <a:normAutofit/>
          </a:bodyPr>
          <a:lstStyle>
            <a:lvl1pPr>
              <a:defRPr sz="3600" baseline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7E620B2-A6AB-241A-7DE5-9DD41E8EA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388" y="147039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713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31586" y="1709738"/>
            <a:ext cx="7180629" cy="2852737"/>
          </a:xfrm>
        </p:spPr>
        <p:txBody>
          <a:bodyPr vert="horz" lIns="0" anchor="ctr" anchorCtr="0">
            <a:normAutofit/>
          </a:bodyPr>
          <a:lstStyle>
            <a:lvl1pPr algn="ctr">
              <a:defRPr sz="4000" baseline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enter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76507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88" y="9893"/>
            <a:ext cx="10177170" cy="1325563"/>
          </a:xfr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 marL="230188" indent="-230188">
              <a:buFont typeface="Arial" panose="020B0604020202020204" pitchFamily="34" charset="0"/>
              <a:buChar char="•"/>
              <a:tabLst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30188" indent="-230188">
              <a:buClr>
                <a:srgbClr val="003CA6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908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73" y="11723"/>
            <a:ext cx="10175585" cy="1325563"/>
          </a:xfr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003CA6"/>
          </a:solidFill>
        </p:spPr>
        <p:txBody>
          <a:bodyPr vert="horz" anchor="ctr" anchorCtr="0"/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230188" indent="-230188">
              <a:buFont typeface="Arial" panose="020B0604020202020204" pitchFamily="34" charset="0"/>
              <a:buChar char="•"/>
              <a:tabLst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003CA6"/>
          </a:solidFill>
        </p:spPr>
        <p:txBody>
          <a:bodyPr anchor="ctr" anchorCtr="0"/>
          <a:lstStyle>
            <a:lvl1pPr marL="0" indent="0" algn="ctr">
              <a:buNone/>
              <a:defRPr sz="2400" b="0" baseline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230188" indent="-230188">
              <a:buFont typeface="Arial" panose="020B0604020202020204" pitchFamily="34" charset="0"/>
              <a:buChar char="•"/>
              <a:tabLst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129883" y="649110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C5FD86A0-7E64-8941-8BD6-4056ED500DB2}" type="datetime1">
              <a:rPr lang="en-US" smtClean="0"/>
              <a:pPr/>
              <a:t>11/21/25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9110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600" b="0" i="0" baseline="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www.BluBØX.com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1371" y="6491102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 baseline="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77DD58B3-DB72-AA45-BD2C-C93997FCE3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9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42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1477380"/>
            <a:ext cx="6172200" cy="4873625"/>
          </a:xfrm>
        </p:spPr>
        <p:txBody>
          <a:bodyPr>
            <a:normAutofit/>
          </a:bodyPr>
          <a:lstStyle>
            <a:lvl1pPr marL="230188" indent="-230188">
              <a:buClr>
                <a:srgbClr val="003CA6"/>
              </a:buClr>
              <a:buFont typeface="Arial" panose="020B0604020202020204" pitchFamily="34" charset="0"/>
              <a:buChar char="•"/>
              <a:tabLst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2pPr>
            <a:lvl3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3pPr>
            <a:lvl4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4pPr>
            <a:lvl5pPr>
              <a:buClr>
                <a:srgbClr val="003CA6"/>
              </a:buClr>
              <a:defRPr sz="18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975" y="1499143"/>
            <a:ext cx="4504699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5F6828A-79CF-D5A5-006A-3E2F95D4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74" y="11723"/>
            <a:ext cx="10151522" cy="1325563"/>
          </a:xfrm>
        </p:spPr>
        <p:txBody>
          <a:bodyPr/>
          <a:lstStyle>
            <a:lvl1pPr>
              <a:defRPr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732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4818"/>
            <a:ext cx="3932237" cy="1068388"/>
          </a:xfrm>
        </p:spPr>
        <p:txBody>
          <a:bodyPr anchor="b"/>
          <a:lstStyle>
            <a:lvl1pPr>
              <a:defRPr sz="3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5363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3CA6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194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2388" y="98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388" y="147039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09383" y="162292"/>
            <a:ext cx="1425331" cy="566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959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 baseline="0">
          <a:solidFill>
            <a:srgbClr val="003CA6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230188" indent="-230188" algn="l" defTabSz="914400" rtl="0" eaLnBrk="1" latinLnBrk="0" hangingPunct="1">
        <a:lnSpc>
          <a:spcPct val="90000"/>
        </a:lnSpc>
        <a:spcBef>
          <a:spcPts val="1000"/>
        </a:spcBef>
        <a:buClr>
          <a:srgbClr val="003CA6"/>
        </a:buClr>
        <a:buFont typeface="Arial" panose="020B0604020202020204" pitchFamily="34" charset="0"/>
        <a:buChar char="•"/>
        <a:tabLst/>
        <a:defRPr sz="1800" b="0" i="0" kern="1200" baseline="0">
          <a:solidFill>
            <a:schemeClr val="tx1">
              <a:lumMod val="50000"/>
              <a:lumOff val="50000"/>
            </a:schemeClr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CA6"/>
        </a:buClr>
        <a:buFont typeface="Arial"/>
        <a:buChar char="•"/>
        <a:defRPr sz="1800" b="0" i="0" kern="1200" baseline="0">
          <a:solidFill>
            <a:schemeClr val="tx1">
              <a:lumMod val="50000"/>
              <a:lumOff val="50000"/>
            </a:schemeClr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CA6"/>
        </a:buClr>
        <a:buFont typeface="Arial"/>
        <a:buChar char="•"/>
        <a:defRPr sz="1800" b="0" i="0" kern="1200" baseline="0">
          <a:solidFill>
            <a:schemeClr val="tx1">
              <a:lumMod val="50000"/>
              <a:lumOff val="50000"/>
            </a:schemeClr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CA6"/>
        </a:buClr>
        <a:buFont typeface="Arial"/>
        <a:buChar char="•"/>
        <a:defRPr sz="1800" b="0" i="0" kern="1200" baseline="0">
          <a:solidFill>
            <a:schemeClr val="tx1">
              <a:lumMod val="50000"/>
              <a:lumOff val="50000"/>
            </a:schemeClr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3CA6"/>
        </a:buClr>
        <a:buFont typeface="Arial"/>
        <a:buChar char="•"/>
        <a:defRPr sz="1800" b="0" i="0" kern="1200" baseline="0">
          <a:solidFill>
            <a:schemeClr val="tx1">
              <a:lumMod val="50000"/>
              <a:lumOff val="50000"/>
            </a:schemeClr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C3B52-0F78-888F-8838-2506938E34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7B040B-E309-1130-75AC-C9EE1946EFCF}"/>
              </a:ext>
            </a:extLst>
          </p:cNvPr>
          <p:cNvSpPr txBox="1"/>
          <p:nvPr/>
        </p:nvSpPr>
        <p:spPr>
          <a:xfrm>
            <a:off x="123290" y="4833512"/>
            <a:ext cx="12068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Header</a:t>
            </a:r>
            <a:br>
              <a:rPr lang="en-US" sz="1600" dirty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2000" dirty="0">
                <a:solidFill>
                  <a:srgbClr val="00B0F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406800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Video +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AVMS </a:t>
            </a:r>
            <a:endParaRPr lang="en-US" dirty="0"/>
          </a:p>
          <a:p>
            <a:r>
              <a:rPr dirty="0"/>
              <a:t>Scene intelligence </a:t>
            </a:r>
            <a:endParaRPr lang="en-US" dirty="0"/>
          </a:p>
          <a:p>
            <a:r>
              <a:rPr dirty="0" err="1"/>
              <a:t>AutoLabel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Elevator 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DDE</a:t>
            </a:r>
            <a:endParaRPr lang="en-US" dirty="0"/>
          </a:p>
          <a:p>
            <a:r>
              <a:rPr dirty="0"/>
              <a:t>VIP routing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Visitor &amp; Vendor Automation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Full lifecycle automation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Intelligence 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BluEYES</a:t>
            </a:r>
            <a:r>
              <a:rPr dirty="0"/>
              <a:t> </a:t>
            </a:r>
            <a:endParaRPr lang="en-US" dirty="0"/>
          </a:p>
          <a:p>
            <a:r>
              <a:rPr dirty="0" err="1"/>
              <a:t>SceneIT</a:t>
            </a:r>
            <a:r>
              <a:rPr dirty="0"/>
              <a:t> </a:t>
            </a:r>
            <a:endParaRPr lang="en-US" dirty="0"/>
          </a:p>
          <a:p>
            <a:r>
              <a:rPr dirty="0"/>
              <a:t>AutoID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Customers Choose BluB0X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Unified </a:t>
            </a:r>
            <a:endParaRPr lang="en-US" dirty="0"/>
          </a:p>
          <a:p>
            <a:r>
              <a:rPr dirty="0"/>
              <a:t>Secure </a:t>
            </a:r>
            <a:endParaRPr lang="en-US" dirty="0"/>
          </a:p>
          <a:p>
            <a:r>
              <a:rPr dirty="0"/>
              <a:t>Automated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Integrator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Faster deployments </a:t>
            </a:r>
            <a:endParaRPr lang="en-US" dirty="0"/>
          </a:p>
          <a:p>
            <a:r>
              <a:rPr dirty="0"/>
              <a:t>Higher RMR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Success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Financial </a:t>
            </a:r>
            <a:endParaRPr lang="en-US" dirty="0"/>
          </a:p>
          <a:p>
            <a:r>
              <a:rPr dirty="0"/>
              <a:t>CRE </a:t>
            </a:r>
            <a:endParaRPr lang="en-US" dirty="0"/>
          </a:p>
          <a:p>
            <a:r>
              <a:rPr dirty="0"/>
              <a:t>Healthcare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Deployment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Scope </a:t>
            </a:r>
            <a:endParaRPr lang="en-US" dirty="0"/>
          </a:p>
          <a:p>
            <a:r>
              <a:rPr dirty="0"/>
              <a:t>Design </a:t>
            </a:r>
            <a:endParaRPr lang="en-US" dirty="0"/>
          </a:p>
          <a:p>
            <a:r>
              <a:rPr dirty="0"/>
              <a:t>Install </a:t>
            </a:r>
            <a:endParaRPr lang="en-US" dirty="0"/>
          </a:p>
          <a:p>
            <a:r>
              <a:rPr dirty="0"/>
              <a:t>Go‑Live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&amp; 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Cloud • AI • Support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Migration</a:t>
            </a:r>
            <a:endParaRPr lang="en-US" dirty="0"/>
          </a:p>
          <a:p>
            <a:r>
              <a:rPr dirty="0"/>
              <a:t>Demo </a:t>
            </a:r>
            <a:endParaRPr lang="en-US" dirty="0"/>
          </a:p>
          <a:p>
            <a:r>
              <a:rPr dirty="0"/>
              <a:t>ROI </a:t>
            </a:r>
            <a:endParaRPr lang="en-US" dirty="0"/>
          </a:p>
          <a:p>
            <a:r>
              <a:rPr dirty="0"/>
              <a:t>Pilot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Modern Cloud‑Native Security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joint offering to help you win more deals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Schedule a demo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 /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We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About BluB0X</a:t>
            </a:r>
          </a:p>
          <a:p>
            <a:r>
              <a:rPr dirty="0"/>
              <a:t>About Integrator</a:t>
            </a:r>
          </a:p>
          <a:p>
            <a:r>
              <a:rPr dirty="0"/>
              <a:t>Joint value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Buildings Are Upgrading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Legacy issues</a:t>
            </a:r>
          </a:p>
          <a:p>
            <a:r>
              <a:rPr dirty="0"/>
              <a:t>Cyber demands</a:t>
            </a:r>
          </a:p>
          <a:p>
            <a:r>
              <a:rPr dirty="0"/>
              <a:t>Tenant expectations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Problems With Legacy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On‑prem servers</a:t>
            </a:r>
          </a:p>
          <a:p>
            <a:r>
              <a:rPr dirty="0"/>
              <a:t>Disconnected systems</a:t>
            </a:r>
          </a:p>
          <a:p>
            <a:r>
              <a:rPr dirty="0"/>
              <a:t>No AI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BluB0X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Unified security platform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Unified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Cloud</a:t>
            </a:r>
            <a:endParaRPr lang="en-US" dirty="0"/>
          </a:p>
          <a:p>
            <a:r>
              <a:rPr dirty="0"/>
              <a:t>Multi‑tenant</a:t>
            </a:r>
            <a:endParaRPr lang="en-US" dirty="0"/>
          </a:p>
          <a:p>
            <a:r>
              <a:rPr dirty="0"/>
              <a:t>Zero servers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Hardware Ecosystem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Controllers</a:t>
            </a:r>
            <a:endParaRPr lang="en-US" dirty="0"/>
          </a:p>
          <a:p>
            <a:r>
              <a:rPr dirty="0"/>
              <a:t>Person Reader</a:t>
            </a:r>
            <a:endParaRPr lang="en-US" dirty="0"/>
          </a:p>
          <a:p>
            <a:r>
              <a:rPr dirty="0"/>
              <a:t>AI Cameras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Person Reader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One device </a:t>
            </a:r>
            <a:endParaRPr lang="en-US" dirty="0"/>
          </a:p>
          <a:p>
            <a:r>
              <a:rPr dirty="0"/>
              <a:t>Multi‑credential </a:t>
            </a:r>
            <a:endParaRPr lang="en-US" dirty="0"/>
          </a:p>
          <a:p>
            <a:r>
              <a:rPr dirty="0"/>
              <a:t>Elevator integration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st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_Template_PPT_2016_Test_1" id="{4D077C3F-BFFB-584B-ABC9-B01F7705C328}" vid="{F41FDABB-1652-1E40-9365-8B839DB22D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1105</TotalTime>
  <Words>160</Words>
  <Application>Microsoft Macintosh PowerPoint</Application>
  <PresentationFormat>Widescreen</PresentationFormat>
  <Paragraphs>69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Lato</vt:lpstr>
      <vt:lpstr>Office Theme</vt:lpstr>
      <vt:lpstr>PowerPoint Presentation</vt:lpstr>
      <vt:lpstr>Modern Cloud‑Native Security Platform</vt:lpstr>
      <vt:lpstr>Who We Are</vt:lpstr>
      <vt:lpstr>Why Buildings Are Upgrading Today</vt:lpstr>
      <vt:lpstr>Problems With Legacy Systems</vt:lpstr>
      <vt:lpstr>The BluB0X Solution</vt:lpstr>
      <vt:lpstr>Unified Architecture</vt:lpstr>
      <vt:lpstr>Hardware Ecosystem</vt:lpstr>
      <vt:lpstr>The Person Reader</vt:lpstr>
      <vt:lpstr>Video + AI</vt:lpstr>
      <vt:lpstr>Elevator Integration</vt:lpstr>
      <vt:lpstr>Visitor &amp; Vendor Automation</vt:lpstr>
      <vt:lpstr>AI Intelligence Layer</vt:lpstr>
      <vt:lpstr>Why Customers Choose BluB0X</vt:lpstr>
      <vt:lpstr>Integrator Benefits</vt:lpstr>
      <vt:lpstr>Customer Success Highlights</vt:lpstr>
      <vt:lpstr>Deployment Process</vt:lpstr>
      <vt:lpstr>Pricing &amp; Packages</vt:lpstr>
      <vt:lpstr>Next Steps</vt:lpstr>
      <vt:lpstr>Call to Action</vt:lpstr>
      <vt:lpstr>Thank You / 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Edward O callaghan</cp:lastModifiedBy>
  <cp:revision>156</cp:revision>
  <dcterms:created xsi:type="dcterms:W3CDTF">2023-08-24T20:02:52Z</dcterms:created>
  <dcterms:modified xsi:type="dcterms:W3CDTF">2025-11-21T17:43:51Z</dcterms:modified>
</cp:coreProperties>
</file>